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58" r:id="rId5"/>
    <p:sldId id="257" r:id="rId6"/>
    <p:sldId id="259" r:id="rId7"/>
    <p:sldId id="260" r:id="rId8"/>
    <p:sldId id="264" r:id="rId9"/>
    <p:sldId id="263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706" autoAdjust="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err="1" smtClean="0"/>
              <a:t>Υπηρεσιακα</a:t>
            </a:r>
            <a:r>
              <a:rPr lang="el-GR" b="1" dirty="0" smtClean="0"/>
              <a:t> </a:t>
            </a:r>
            <a:r>
              <a:rPr lang="el-GR" b="1" dirty="0" err="1" smtClean="0"/>
              <a:t>συμβουλια</a:t>
            </a:r>
            <a:r>
              <a:rPr lang="el-GR" b="1" dirty="0" smtClean="0"/>
              <a:t> -  </a:t>
            </a:r>
            <a:r>
              <a:rPr lang="el-GR" b="1" dirty="0" err="1" smtClean="0"/>
              <a:t>συνελευσεισ</a:t>
            </a: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465465"/>
          </a:xfrm>
        </p:spPr>
        <p:txBody>
          <a:bodyPr/>
          <a:lstStyle/>
          <a:p>
            <a:pPr algn="ctr"/>
            <a:r>
              <a:rPr lang="el-GR" i="1" cap="none" dirty="0" smtClean="0"/>
              <a:t>Άρθρα 25, 26, 27 Κώδικα Δικαστικών υπαλλήλων</a:t>
            </a:r>
            <a:endParaRPr lang="el-GR" i="1" cap="none" dirty="0"/>
          </a:p>
        </p:txBody>
      </p:sp>
    </p:spTree>
    <p:extLst>
      <p:ext uri="{BB962C8B-B14F-4D97-AF65-F5344CB8AC3E}">
        <p14:creationId xmlns:p14="http://schemas.microsoft.com/office/powerpoint/2010/main" val="168760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30599" y="208618"/>
            <a:ext cx="5763884" cy="432513"/>
          </a:xfrm>
        </p:spPr>
        <p:txBody>
          <a:bodyPr>
            <a:normAutofit fontScale="90000"/>
          </a:bodyPr>
          <a:lstStyle/>
          <a:p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767258" y="746234"/>
            <a:ext cx="10941268" cy="5875283"/>
          </a:xfrm>
        </p:spPr>
        <p:txBody>
          <a:bodyPr>
            <a:normAutofit lnSpcReduction="10000"/>
          </a:bodyPr>
          <a:lstStyle/>
          <a:p>
            <a:pPr marL="0" indent="0" algn="just" eaLnBrk="0" fontAlgn="base" hangingPunct="0">
              <a:buNone/>
            </a:pPr>
            <a:r>
              <a:rPr lang="el-GR" sz="2100" dirty="0" smtClean="0"/>
              <a:t>Άρθρο </a:t>
            </a:r>
            <a:r>
              <a:rPr lang="el-GR" sz="2100" dirty="0"/>
              <a:t>74 </a:t>
            </a:r>
            <a:r>
              <a:rPr lang="el-GR" sz="2100" dirty="0" smtClean="0"/>
              <a:t>παρ. 1 Ν. 2812/2000 (Κώδικας Δικαστικών Υπαλλήλων</a:t>
            </a:r>
            <a:endParaRPr lang="el-GR" sz="2100" dirty="0"/>
          </a:p>
          <a:p>
            <a:pPr marL="0" indent="0" algn="just" eaLnBrk="0" fontAlgn="base" hangingPunct="0">
              <a:buNone/>
            </a:pPr>
            <a:r>
              <a:rPr lang="el-GR" sz="2100" dirty="0"/>
              <a:t>Τοποθέτηση - Μετακίνηση </a:t>
            </a:r>
          </a:p>
          <a:p>
            <a:pPr marL="0" indent="0" algn="just">
              <a:buNone/>
            </a:pPr>
            <a:r>
              <a:rPr lang="el-GR" sz="2100" dirty="0"/>
              <a:t>Η κατανομή των δικαστικών υπαλλήλων στις οργανικές μονάδες της γραμματείας ή υπηρεσίας του δικαστηρίου ή της εισαγγελίας ενεργείται, κατά περίπτωση με Απόφαση του προϊσταμένου ή του τριμελούς συμβουλίου διοίκησης του δικαστηρίου της εισαγγελίας, </a:t>
            </a:r>
            <a:r>
              <a:rPr lang="el-GR" sz="2100" b="1" i="1" dirty="0"/>
              <a:t>ύστερα από σύμφωνη γνώμη του προϊσταμένου της γραμματείας</a:t>
            </a:r>
            <a:r>
              <a:rPr lang="el-GR" sz="2100" dirty="0" smtClean="0"/>
              <a:t>.</a:t>
            </a:r>
          </a:p>
          <a:p>
            <a:pPr marL="0" indent="0" algn="just">
              <a:buNone/>
            </a:pPr>
            <a:endParaRPr lang="el-GR" sz="1600" dirty="0"/>
          </a:p>
          <a:p>
            <a:pPr marL="0" indent="0" algn="just">
              <a:buNone/>
            </a:pPr>
            <a:r>
              <a:rPr lang="el-GR" sz="2100" dirty="0" smtClean="0"/>
              <a:t>Άρθρο </a:t>
            </a:r>
            <a:r>
              <a:rPr lang="el-GR" sz="2100" dirty="0"/>
              <a:t>20 παρ.1 και  2 Ν 2690/1999 (Κώδικας Διοικητικής Διαδικασίας), </a:t>
            </a:r>
          </a:p>
          <a:p>
            <a:pPr marL="0" indent="0" algn="just">
              <a:buNone/>
            </a:pPr>
            <a:r>
              <a:rPr lang="el-GR" sz="2100" dirty="0" smtClean="0"/>
              <a:t>  </a:t>
            </a:r>
            <a:r>
              <a:rPr lang="el-GR" sz="2100" dirty="0"/>
              <a:t>2. </a:t>
            </a:r>
            <a:r>
              <a:rPr lang="el-GR" sz="2100" b="1" i="1" dirty="0"/>
              <a:t>Το όργανο που έχει την αποφασιστική αρμοδιότητα δεν μπορεί να εκδώσει πράξη με περιεχόμενο διαφορετικό από αυτό της σύμφωνης γνώμης ή της πρότασης. </a:t>
            </a:r>
            <a:r>
              <a:rPr lang="el-GR" sz="2100" dirty="0"/>
              <a:t>Η μη αποδοχή της θετικής σύμφωνης γνώμης ή της πρότασης, καθώς και η απόκλιση από την απλή γνώμη, πρέπει να αιτιολογούνται ειδικώς.»</a:t>
            </a:r>
          </a:p>
          <a:p>
            <a:pPr marL="0" indent="0" algn="just">
              <a:buNone/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252672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3" y="2279146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l-GR" sz="7200" b="1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Σας ευχαριστώ!</a:t>
            </a:r>
            <a:endParaRPr lang="el-GR" sz="7200" b="1" i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714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1" y="1555856"/>
            <a:ext cx="9906000" cy="285273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l-GR" b="1" cap="none" dirty="0" smtClean="0"/>
              <a:t>Με ποιο τρόπο επικοινωνείτε τις προκλήσεις που αντιμετωπίζετε στο περιβάλλον εργασίας σας;</a:t>
            </a:r>
            <a:endParaRPr lang="el-GR" b="1" cap="none" dirty="0"/>
          </a:p>
        </p:txBody>
      </p:sp>
    </p:spTree>
    <p:extLst>
      <p:ext uri="{BB962C8B-B14F-4D97-AF65-F5344CB8AC3E}">
        <p14:creationId xmlns:p14="http://schemas.microsoft.com/office/powerpoint/2010/main" val="17242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41714" y="1818284"/>
            <a:ext cx="10471469" cy="247324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l-GR" b="1" cap="none" dirty="0" smtClean="0"/>
              <a:t>Σε ποιους επικοινωνείτε </a:t>
            </a:r>
            <a:r>
              <a:rPr lang="el-GR" b="1" cap="none" dirty="0"/>
              <a:t>τις προκλήσεις που αντιμετωπίζετε στο περιβάλλον εργασίας σας;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0446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3" y="429338"/>
            <a:ext cx="9905998" cy="674248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ΥΠΗΡΕΣΙΑΚΕΣ ΣΥΝΕΛΕΥΣΕΙΣ ΔΙΚΑΣΤΙΚΩΝ ΥΠΑΛΛΗΛΩΝ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345330"/>
            <a:ext cx="9905999" cy="5297208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Σε </a:t>
            </a:r>
            <a:r>
              <a:rPr lang="el-GR" b="1" dirty="0" smtClean="0"/>
              <a:t>κάθε</a:t>
            </a:r>
            <a:r>
              <a:rPr lang="el-GR" dirty="0" smtClean="0"/>
              <a:t> Δικαστήριο ή Εισαγγελία λειτουργεί Υπηρεσιακή Συνέλευση που αποτελείται από </a:t>
            </a:r>
            <a:r>
              <a:rPr lang="el-GR" b="1" dirty="0" smtClean="0"/>
              <a:t>όλους</a:t>
            </a:r>
            <a:r>
              <a:rPr lang="el-GR" dirty="0" smtClean="0"/>
              <a:t> τους Δικαστικούς Υπαλλήλους</a:t>
            </a:r>
          </a:p>
          <a:p>
            <a:r>
              <a:rPr lang="el-GR" b="1" dirty="0" smtClean="0"/>
              <a:t>Προεδρεύει</a:t>
            </a:r>
            <a:r>
              <a:rPr lang="el-GR" dirty="0" smtClean="0"/>
              <a:t> ο Δικαστικός Υπάλληλος που </a:t>
            </a:r>
            <a:r>
              <a:rPr lang="el-GR" b="1" dirty="0" smtClean="0"/>
              <a:t>διευθύνει</a:t>
            </a:r>
            <a:r>
              <a:rPr lang="el-GR" dirty="0" smtClean="0"/>
              <a:t> τις υπηρεσίες της γραμματείας</a:t>
            </a:r>
          </a:p>
          <a:p>
            <a:r>
              <a:rPr lang="el-GR" dirty="0" smtClean="0"/>
              <a:t>Συγκαλείται από τον Πρόεδρό της </a:t>
            </a:r>
            <a:r>
              <a:rPr lang="el-GR" b="1" dirty="0" smtClean="0"/>
              <a:t>τουλάχιστον μία φορά κατ’ έτος</a:t>
            </a:r>
          </a:p>
          <a:p>
            <a:r>
              <a:rPr lang="el-GR" dirty="0" smtClean="0"/>
              <a:t>Συγκαλείται </a:t>
            </a:r>
            <a:r>
              <a:rPr lang="el-GR" b="1" dirty="0" smtClean="0"/>
              <a:t>υποχρεωτικά</a:t>
            </a:r>
            <a:r>
              <a:rPr lang="el-GR" dirty="0" smtClean="0"/>
              <a:t>: </a:t>
            </a:r>
          </a:p>
          <a:p>
            <a:r>
              <a:rPr lang="el-GR" dirty="0"/>
              <a:t>α</a:t>
            </a:r>
            <a:r>
              <a:rPr lang="el-GR" dirty="0" smtClean="0"/>
              <a:t>) τουλάχιστον 10 ημέρες πριν την </a:t>
            </a:r>
            <a:r>
              <a:rPr lang="el-GR" b="1" dirty="0" smtClean="0"/>
              <a:t>συνεδρίαση της Ολομέλειας </a:t>
            </a:r>
            <a:r>
              <a:rPr lang="el-GR" dirty="0" smtClean="0"/>
              <a:t>του Δικαστηρίου ή της Εισαγγελίας</a:t>
            </a:r>
          </a:p>
          <a:p>
            <a:r>
              <a:rPr lang="el-GR" dirty="0"/>
              <a:t>β</a:t>
            </a:r>
            <a:r>
              <a:rPr lang="el-GR" dirty="0" smtClean="0"/>
              <a:t>) αν το </a:t>
            </a:r>
            <a:r>
              <a:rPr lang="el-GR" b="1" dirty="0" smtClean="0"/>
              <a:t>ζητήσουν</a:t>
            </a:r>
            <a:r>
              <a:rPr lang="el-GR" dirty="0" smtClean="0"/>
              <a:t> περισσότεροι από το </a:t>
            </a:r>
            <a:r>
              <a:rPr lang="el-GR" b="1" dirty="0" smtClean="0"/>
              <a:t>1/3 των μελών της </a:t>
            </a:r>
            <a:r>
              <a:rPr lang="el-GR" dirty="0" smtClean="0"/>
              <a:t>με αίτησή τους προς τον Πρόεδρό της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567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3" y="336331"/>
            <a:ext cx="9905998" cy="131379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l-GR" b="1" dirty="0" smtClean="0"/>
              <a:t>ΑΡΜΟΔΙΟΤΗΤΑ ΥΠΗΡΕΣΙΑΚΗΣ ΣΥΝΕΛΕΥΣΗΣ - </a:t>
            </a:r>
            <a:br>
              <a:rPr lang="el-GR" b="1" dirty="0" smtClean="0"/>
            </a:br>
            <a:r>
              <a:rPr lang="el-GR" b="1" dirty="0" err="1" smtClean="0"/>
              <a:t>Υποχρεωτικα</a:t>
            </a:r>
            <a:r>
              <a:rPr lang="el-GR" b="1" dirty="0" smtClean="0"/>
              <a:t> </a:t>
            </a:r>
            <a:r>
              <a:rPr lang="el-GR" b="1" dirty="0" err="1" smtClean="0"/>
              <a:t>συζητοΥμενα</a:t>
            </a:r>
            <a:r>
              <a:rPr lang="el-GR" b="1" dirty="0" smtClean="0"/>
              <a:t> </a:t>
            </a:r>
            <a:r>
              <a:rPr lang="el-GR" b="1" dirty="0" err="1" smtClean="0"/>
              <a:t>Θεματα</a:t>
            </a:r>
            <a:r>
              <a:rPr lang="el-GR" b="1" dirty="0" smtClean="0"/>
              <a:t> 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20392" y="1713184"/>
            <a:ext cx="9905999" cy="4960883"/>
          </a:xfrm>
        </p:spPr>
        <p:txBody>
          <a:bodyPr>
            <a:normAutofit fontScale="92500"/>
          </a:bodyPr>
          <a:lstStyle/>
          <a:p>
            <a:r>
              <a:rPr lang="el-GR" b="1" dirty="0" smtClean="0"/>
              <a:t>Προγραμματισμός των εργασιών </a:t>
            </a:r>
            <a:r>
              <a:rPr lang="el-GR" dirty="0" smtClean="0"/>
              <a:t>της γραμματείας</a:t>
            </a:r>
          </a:p>
          <a:p>
            <a:r>
              <a:rPr lang="el-GR" dirty="0" smtClean="0"/>
              <a:t>Κατάρτιση, συμπλήρωση, τροποποίηση, αντικατάσταση ή κατάργηση </a:t>
            </a:r>
            <a:r>
              <a:rPr lang="el-GR" b="1" dirty="0" smtClean="0"/>
              <a:t>διατάξεων του Κανονισμού Εσωτερικής Υπηρεσίας </a:t>
            </a:r>
          </a:p>
          <a:p>
            <a:r>
              <a:rPr lang="el-GR" b="1" dirty="0" smtClean="0"/>
              <a:t>Κριτήρια επιλογής </a:t>
            </a:r>
            <a:r>
              <a:rPr lang="el-GR" dirty="0" smtClean="0"/>
              <a:t>των δικαστικών υπαλλήλων για τη συμμετοχή σε επιτροπές, συμβούλια και κάθε είδους συλλογικά διοικητικά όργανα που προβλέπονται από το νόμο ή τον κανονισμό</a:t>
            </a:r>
          </a:p>
          <a:p>
            <a:r>
              <a:rPr lang="el-GR" b="1" dirty="0" smtClean="0"/>
              <a:t>Αξιολόγηση των εργασιών </a:t>
            </a:r>
            <a:r>
              <a:rPr lang="el-GR" dirty="0" smtClean="0"/>
              <a:t>της γραμματείας</a:t>
            </a:r>
          </a:p>
          <a:p>
            <a:r>
              <a:rPr lang="el-GR" dirty="0" smtClean="0"/>
              <a:t>Συζήτηση επί των </a:t>
            </a:r>
            <a:r>
              <a:rPr lang="el-GR" b="1" dirty="0" smtClean="0"/>
              <a:t>εκθέσεων</a:t>
            </a:r>
            <a:r>
              <a:rPr lang="el-GR" dirty="0" smtClean="0"/>
              <a:t> των προϊσταμένων των οργανικών μονάδων, όπου περιέχονται </a:t>
            </a:r>
            <a:r>
              <a:rPr lang="el-GR" b="1" dirty="0" smtClean="0"/>
              <a:t>διατυπώσεις και προτάσεις για την καλύτερη οργάνωση και λειτουργία </a:t>
            </a:r>
            <a:r>
              <a:rPr lang="el-GR" dirty="0" smtClean="0"/>
              <a:t>της μονάδας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44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3" y="418828"/>
            <a:ext cx="9905998" cy="1262834"/>
          </a:xfrm>
        </p:spPr>
        <p:txBody>
          <a:bodyPr/>
          <a:lstStyle/>
          <a:p>
            <a:r>
              <a:rPr lang="el-GR" b="1" dirty="0" smtClean="0"/>
              <a:t>ΣΥΓΚΛΗΣΗ Της ΥΠΗΡΕΣΙΑΚΗΣ ΣΥΝΕΛΕΥΣΗΣ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545020"/>
            <a:ext cx="9905999" cy="5055476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Η πρόσκληση τοιχοκολλάται τουλάχιστον δέκα (10) ημέρες πριν την ημερομηνία της συνεδρίασης</a:t>
            </a:r>
          </a:p>
          <a:p>
            <a:r>
              <a:rPr lang="el-GR" dirty="0" smtClean="0"/>
              <a:t>Τα θέματα εισηγείται ο Πρόεδρος της Υπηρεσιακής Συνέλευσης</a:t>
            </a:r>
          </a:p>
          <a:p>
            <a:r>
              <a:rPr lang="el-GR" dirty="0" smtClean="0"/>
              <a:t>Στην Υπηρεσιακή Συνέλευση καλούνται </a:t>
            </a:r>
            <a:r>
              <a:rPr lang="el-GR" dirty="0"/>
              <a:t>τουλάχιστον δέκα (10) ημέρες πριν την ημερομηνία της </a:t>
            </a:r>
            <a:r>
              <a:rPr lang="el-GR" dirty="0" smtClean="0"/>
              <a:t>συνεδρίασης και μπορούν να παρίστανται:</a:t>
            </a:r>
          </a:p>
          <a:p>
            <a:r>
              <a:rPr lang="el-GR" dirty="0" smtClean="0"/>
              <a:t>Ο Πρόεδρος και τα μέλη του Τριμελούς Συμβουλίου Διοίκησης ή ο Δικαστικός Λειτουργός που διευθύνει το δικαστήριο ή την εισαγγελία</a:t>
            </a:r>
          </a:p>
          <a:p>
            <a:r>
              <a:rPr lang="el-GR" dirty="0" smtClean="0"/>
              <a:t>Ο Πρόεδρος, ο Αντιπρόεδρος κι ο Γενικός Γραμματέας της οικείας συνδικαλιστικής οργάνωσης των δικαστικών υπαλλήλων</a:t>
            </a:r>
          </a:p>
          <a:p>
            <a:r>
              <a:rPr lang="el-GR" dirty="0" smtClean="0"/>
              <a:t>Εκπρόσωπος του οικείου δικηγορικού συλλόγου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30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3" y="357351"/>
            <a:ext cx="9905998" cy="1004019"/>
          </a:xfrm>
        </p:spPr>
        <p:txBody>
          <a:bodyPr/>
          <a:lstStyle/>
          <a:p>
            <a:r>
              <a:rPr lang="el-GR" b="1" dirty="0" smtClean="0"/>
              <a:t>ΚΟΙΝΟΠΟΙΗΣΗ ΤΩΝ ΠΡΑΚΤΙΚΩΝ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361371"/>
            <a:ext cx="9905999" cy="526014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Τα πρακτικά της υπηρεσιακής συνέλευσης αποστέλλονται σε:</a:t>
            </a:r>
          </a:p>
          <a:p>
            <a:r>
              <a:rPr lang="el-GR" dirty="0" smtClean="0"/>
              <a:t>Τον </a:t>
            </a:r>
            <a:r>
              <a:rPr lang="el-GR" b="1" dirty="0" smtClean="0"/>
              <a:t>Υπουργό Δικαιοσύνης</a:t>
            </a:r>
          </a:p>
          <a:p>
            <a:r>
              <a:rPr lang="el-GR" dirty="0" smtClean="0"/>
              <a:t>Τον </a:t>
            </a:r>
            <a:r>
              <a:rPr lang="el-GR" b="1" dirty="0" smtClean="0"/>
              <a:t>Γενικό Γραμματέα του Υπουργείου Δικαιοσύνης</a:t>
            </a:r>
          </a:p>
          <a:p>
            <a:r>
              <a:rPr lang="el-GR" dirty="0"/>
              <a:t>Τον Πρόεδρο και τα μέλη του Τριμελούς Συμβουλίου Διοίκησης ή Τ</a:t>
            </a:r>
            <a:r>
              <a:rPr lang="el-GR" dirty="0" smtClean="0"/>
              <a:t>ον </a:t>
            </a:r>
            <a:r>
              <a:rPr lang="el-GR" b="1" dirty="0" smtClean="0"/>
              <a:t>Δικαστικό Λειτουργό που διευθύνει </a:t>
            </a:r>
            <a:r>
              <a:rPr lang="el-GR" dirty="0" smtClean="0"/>
              <a:t>το δικαστήριο ή την εισαγγελία</a:t>
            </a:r>
          </a:p>
          <a:p>
            <a:r>
              <a:rPr lang="el-GR" dirty="0" smtClean="0"/>
              <a:t>Τον οικείο </a:t>
            </a:r>
            <a:r>
              <a:rPr lang="el-GR" b="1" dirty="0" smtClean="0"/>
              <a:t>Δικηγορικό Σύλλογο</a:t>
            </a:r>
          </a:p>
          <a:p>
            <a:r>
              <a:rPr lang="el-GR" dirty="0" smtClean="0"/>
              <a:t>Την οικεία </a:t>
            </a:r>
            <a:r>
              <a:rPr lang="el-GR" b="1" dirty="0" smtClean="0"/>
              <a:t>Πρωτοβάθμια Συνδικαλιστική Οργάνωση Δικαστικών Υπαλλήλων</a:t>
            </a:r>
          </a:p>
          <a:p>
            <a:r>
              <a:rPr lang="el-GR" dirty="0" smtClean="0"/>
              <a:t>Την οικεία </a:t>
            </a:r>
            <a:r>
              <a:rPr lang="el-GR" b="1" dirty="0" smtClean="0"/>
              <a:t>Ένωση Δικαστικών Λειτουργών</a:t>
            </a:r>
          </a:p>
          <a:p>
            <a:r>
              <a:rPr lang="el-GR" dirty="0" smtClean="0"/>
              <a:t>Την </a:t>
            </a:r>
            <a:r>
              <a:rPr lang="el-GR" b="1" dirty="0" smtClean="0"/>
              <a:t>Ο.Δ.Υ.Ε.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2807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72358" y="412778"/>
            <a:ext cx="11035862" cy="138173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l-GR" b="1" u="sng" dirty="0" smtClean="0"/>
              <a:t>προκλησεισ</a:t>
            </a:r>
            <a:r>
              <a:rPr lang="el-GR" b="1" dirty="0" smtClean="0"/>
              <a:t> </a:t>
            </a:r>
            <a:br>
              <a:rPr lang="el-GR" b="1" dirty="0" smtClean="0"/>
            </a:br>
            <a:r>
              <a:rPr lang="el-GR" b="1" dirty="0" err="1" smtClean="0"/>
              <a:t>απο</a:t>
            </a:r>
            <a:r>
              <a:rPr lang="el-GR" b="1" dirty="0" smtClean="0"/>
              <a:t> </a:t>
            </a:r>
            <a:r>
              <a:rPr lang="el-GR" b="1" dirty="0"/>
              <a:t>τη </a:t>
            </a:r>
            <a:r>
              <a:rPr lang="el-GR" b="1" dirty="0" err="1"/>
              <a:t>συγκληση</a:t>
            </a:r>
            <a:r>
              <a:rPr lang="el-GR" b="1" dirty="0"/>
              <a:t> </a:t>
            </a:r>
            <a:r>
              <a:rPr lang="el-GR" b="1" dirty="0" err="1"/>
              <a:t>μιασ</a:t>
            </a:r>
            <a:r>
              <a:rPr lang="el-GR" b="1" dirty="0"/>
              <a:t> </a:t>
            </a:r>
            <a:r>
              <a:rPr lang="el-GR" b="1" dirty="0" err="1"/>
              <a:t>υπηρεσιακησ</a:t>
            </a:r>
            <a:r>
              <a:rPr lang="el-GR" b="1" dirty="0"/>
              <a:t> </a:t>
            </a:r>
            <a:r>
              <a:rPr lang="el-GR" b="1" dirty="0" err="1"/>
              <a:t>συνελευσησ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794510"/>
            <a:ext cx="9905999" cy="4697730"/>
          </a:xfrm>
        </p:spPr>
        <p:txBody>
          <a:bodyPr/>
          <a:lstStyle/>
          <a:p>
            <a:r>
              <a:rPr lang="el-GR" dirty="0" smtClean="0"/>
              <a:t>Ο χρόνος</a:t>
            </a:r>
            <a:r>
              <a:rPr lang="en-US" dirty="0" smtClean="0"/>
              <a:t> (</a:t>
            </a:r>
            <a:r>
              <a:rPr lang="el-GR" dirty="0" smtClean="0"/>
              <a:t>εντός εργασιακού ωραρίου;), η διάρκεια κι ο τόπος της διεξαγωγής της</a:t>
            </a:r>
          </a:p>
          <a:p>
            <a:r>
              <a:rPr lang="el-GR" dirty="0" smtClean="0"/>
              <a:t>Η ομαλή λειτουργία των τμημάτων του εκάστοτε φορέα κατά τη διάρκεια διεξαγωγής της Συνέλευσης, δεδομένου μικρού αριθμού υπαλλήλων που τα στελεχώνουν</a:t>
            </a:r>
          </a:p>
          <a:p>
            <a:r>
              <a:rPr lang="el-GR" dirty="0" smtClean="0"/>
              <a:t>Η με </a:t>
            </a:r>
            <a:r>
              <a:rPr lang="el-GR" dirty="0"/>
              <a:t>καχυποψία </a:t>
            </a:r>
            <a:r>
              <a:rPr lang="el-GR" dirty="0" smtClean="0"/>
              <a:t>αντιμετώπιση του θεσμού από </a:t>
            </a:r>
            <a:r>
              <a:rPr lang="el-GR" dirty="0"/>
              <a:t>τους Δικαστικούς </a:t>
            </a:r>
            <a:r>
              <a:rPr lang="el-GR" dirty="0" smtClean="0"/>
              <a:t>Λειτουργούς</a:t>
            </a:r>
          </a:p>
          <a:p>
            <a:r>
              <a:rPr lang="el-GR" dirty="0"/>
              <a:t>Η με καχυποψία αντιμετώπιση του θεσμού από </a:t>
            </a:r>
            <a:r>
              <a:rPr lang="el-GR" dirty="0" smtClean="0"/>
              <a:t>συναδέλφους</a:t>
            </a:r>
            <a:endParaRPr lang="el-GR" dirty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004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61848" y="412778"/>
            <a:ext cx="11130455" cy="147857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l-GR" b="1" u="sng" dirty="0" err="1" smtClean="0"/>
              <a:t>Οφελη</a:t>
            </a:r>
            <a:r>
              <a:rPr lang="el-GR" b="1" dirty="0" smtClean="0"/>
              <a:t> </a:t>
            </a:r>
            <a:br>
              <a:rPr lang="el-GR" b="1" dirty="0" smtClean="0"/>
            </a:br>
            <a:r>
              <a:rPr lang="el-GR" b="1" dirty="0" err="1" smtClean="0"/>
              <a:t>απο</a:t>
            </a:r>
            <a:r>
              <a:rPr lang="el-GR" b="1" dirty="0" smtClean="0"/>
              <a:t> τη </a:t>
            </a:r>
            <a:r>
              <a:rPr lang="el-GR" b="1" dirty="0" err="1" smtClean="0"/>
              <a:t>συγκληση</a:t>
            </a:r>
            <a:r>
              <a:rPr lang="el-GR" b="1" dirty="0" smtClean="0"/>
              <a:t> </a:t>
            </a:r>
            <a:r>
              <a:rPr lang="el-GR" b="1" dirty="0" err="1" smtClean="0"/>
              <a:t>μιασ</a:t>
            </a:r>
            <a:r>
              <a:rPr lang="el-GR" b="1" dirty="0" smtClean="0"/>
              <a:t> </a:t>
            </a:r>
            <a:r>
              <a:rPr lang="el-GR" b="1" dirty="0" err="1" smtClean="0"/>
              <a:t>υπηρεσιακησ</a:t>
            </a:r>
            <a:r>
              <a:rPr lang="el-GR" b="1" dirty="0" smtClean="0"/>
              <a:t> </a:t>
            </a:r>
            <a:r>
              <a:rPr lang="el-GR" b="1" dirty="0" err="1" smtClean="0"/>
              <a:t>συνελευσησ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891348"/>
            <a:ext cx="9905999" cy="4519962"/>
          </a:xfrm>
        </p:spPr>
        <p:txBody>
          <a:bodyPr/>
          <a:lstStyle/>
          <a:p>
            <a:r>
              <a:rPr lang="el-GR" dirty="0" smtClean="0"/>
              <a:t>Ενεργοποίηση των υπαλλήλων</a:t>
            </a:r>
          </a:p>
          <a:p>
            <a:r>
              <a:rPr lang="el-GR" dirty="0" smtClean="0"/>
              <a:t>Τόνωση της </a:t>
            </a:r>
            <a:r>
              <a:rPr lang="el-GR" dirty="0" err="1" smtClean="0"/>
              <a:t>συμμετοχικότητας</a:t>
            </a:r>
            <a:endParaRPr lang="el-GR" dirty="0" smtClean="0"/>
          </a:p>
          <a:p>
            <a:r>
              <a:rPr lang="el-GR" dirty="0" smtClean="0"/>
              <a:t>Ενίσχυση του αισθήματος του </a:t>
            </a:r>
            <a:r>
              <a:rPr lang="el-GR" dirty="0" err="1" smtClean="0"/>
              <a:t>ανήκειν</a:t>
            </a:r>
            <a:r>
              <a:rPr lang="el-GR" dirty="0" smtClean="0"/>
              <a:t>, της συναδελφικότητας, της αλληλεγγύης</a:t>
            </a:r>
          </a:p>
          <a:p>
            <a:r>
              <a:rPr lang="el-GR" dirty="0" smtClean="0"/>
              <a:t>Επίλυση θεμάτων της εκάστοτε υπηρεσίας</a:t>
            </a:r>
          </a:p>
          <a:p>
            <a:r>
              <a:rPr lang="el-GR" dirty="0" smtClean="0"/>
              <a:t>Υποβολή προτάσεων </a:t>
            </a:r>
            <a:r>
              <a:rPr lang="el-GR" smtClean="0"/>
              <a:t>για βελτίωση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975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ύκλωμα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TM04033919[[fn=Κύκλωμα]]</Template>
  <TotalTime>610</TotalTime>
  <Words>547</Words>
  <Application>Microsoft Office PowerPoint</Application>
  <PresentationFormat>Προσαρμογή</PresentationFormat>
  <Paragraphs>53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Κύκλωμα</vt:lpstr>
      <vt:lpstr>Υπηρεσιακα συμβουλια -  συνελευσεισ</vt:lpstr>
      <vt:lpstr>Με ποιο τρόπο επικοινωνείτε τις προκλήσεις που αντιμετωπίζετε στο περιβάλλον εργασίας σας;</vt:lpstr>
      <vt:lpstr>Σε ποιους επικοινωνείτε τις προκλήσεις που αντιμετωπίζετε στο περιβάλλον εργασίας σας;</vt:lpstr>
      <vt:lpstr>ΥΠΗΡΕΣΙΑΚΕΣ ΣΥΝΕΛΕΥΣΕΙΣ ΔΙΚΑΣΤΙΚΩΝ ΥΠΑΛΛΗΛΩΝ</vt:lpstr>
      <vt:lpstr>ΑΡΜΟΔΙΟΤΗΤΑ ΥΠΗΡΕΣΙΑΚΗΣ ΣΥΝΕΛΕΥΣΗΣ -  Υποχρεωτικα συζητοΥμενα Θεματα </vt:lpstr>
      <vt:lpstr>ΣΥΓΚΛΗΣΗ Της ΥΠΗΡΕΣΙΑΚΗΣ ΣΥΝΕΛΕΥΣΗΣ</vt:lpstr>
      <vt:lpstr>ΚΟΙΝΟΠΟΙΗΣΗ ΤΩΝ ΠΡΑΚΤΙΚΩΝ</vt:lpstr>
      <vt:lpstr>προκλησεισ  απο τη συγκληση μιασ υπηρεσιακησ συνελευσησ</vt:lpstr>
      <vt:lpstr>Οφελη  απο τη συγκληση μιασ υπηρεσιακησ συνελευσησ</vt:lpstr>
      <vt:lpstr>Παρουσίαση του PowerPoint</vt:lpstr>
      <vt:lpstr>Σας ευχαριστώ!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Υπηρεσιακη συνελευση</dc:title>
  <dc:creator>Χρήστης των Windows</dc:creator>
  <cp:lastModifiedBy>prwt8 prwt8</cp:lastModifiedBy>
  <cp:revision>91</cp:revision>
  <dcterms:created xsi:type="dcterms:W3CDTF">2017-09-12T06:13:43Z</dcterms:created>
  <dcterms:modified xsi:type="dcterms:W3CDTF">2017-10-16T08:27:27Z</dcterms:modified>
</cp:coreProperties>
</file>